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59" r:id="rId4"/>
    <p:sldId id="279" r:id="rId5"/>
    <p:sldId id="277" r:id="rId6"/>
    <p:sldId id="275" r:id="rId7"/>
    <p:sldId id="265" r:id="rId8"/>
    <p:sldId id="263" r:id="rId9"/>
    <p:sldId id="267" r:id="rId10"/>
    <p:sldId id="268" r:id="rId11"/>
    <p:sldId id="269" r:id="rId12"/>
    <p:sldId id="271" r:id="rId13"/>
    <p:sldId id="280" r:id="rId14"/>
    <p:sldId id="273" r:id="rId15"/>
    <p:sldId id="281" r:id="rId16"/>
    <p:sldId id="278" r:id="rId17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0099CC"/>
    <a:srgbClr val="FFFFFF"/>
    <a:srgbClr val="A7E8FF"/>
    <a:srgbClr val="7DDDFF"/>
    <a:srgbClr val="43CEFF"/>
    <a:srgbClr val="00B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60306" autoAdjust="0"/>
  </p:normalViewPr>
  <p:slideViewPr>
    <p:cSldViewPr snapToGrid="0">
      <p:cViewPr>
        <p:scale>
          <a:sx n="60" d="100"/>
          <a:sy n="60" d="100"/>
        </p:scale>
        <p:origin x="-135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3BC62-6459-420B-BA69-5A05FE82B1C0}" type="doc">
      <dgm:prSet loTypeId="urn:microsoft.com/office/officeart/2005/8/layout/gear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B1F2C3-FA61-44D5-9C64-88ABB6ED276B}">
      <dgm:prSet/>
      <dgm:spPr/>
      <dgm:t>
        <a:bodyPr/>
        <a:lstStyle/>
        <a:p>
          <a:pPr rtl="0"/>
          <a:r>
            <a:rPr lang="en-AU" dirty="0" smtClean="0"/>
            <a:t>Different world views</a:t>
          </a:r>
          <a:endParaRPr lang="en-AU" dirty="0"/>
        </a:p>
      </dgm:t>
    </dgm:pt>
    <dgm:pt modelId="{6D07238F-D25F-4307-9851-29E4068CF992}" type="parTrans" cxnId="{28ECAAC7-AA6D-41AF-9DAD-FED1478D0920}">
      <dgm:prSet/>
      <dgm:spPr/>
      <dgm:t>
        <a:bodyPr/>
        <a:lstStyle/>
        <a:p>
          <a:endParaRPr lang="en-US"/>
        </a:p>
      </dgm:t>
    </dgm:pt>
    <dgm:pt modelId="{0B203BFD-E8B9-4149-962F-C3FE01859E11}" type="sibTrans" cxnId="{28ECAAC7-AA6D-41AF-9DAD-FED1478D0920}">
      <dgm:prSet/>
      <dgm:spPr/>
      <dgm:t>
        <a:bodyPr/>
        <a:lstStyle/>
        <a:p>
          <a:endParaRPr lang="en-US"/>
        </a:p>
      </dgm:t>
    </dgm:pt>
    <dgm:pt modelId="{17E0A7F0-3AC4-46DB-B246-338023711574}">
      <dgm:prSet/>
      <dgm:spPr/>
      <dgm:t>
        <a:bodyPr/>
        <a:lstStyle/>
        <a:p>
          <a:pPr rtl="0"/>
          <a:r>
            <a:rPr lang="en-AU" dirty="0" smtClean="0"/>
            <a:t>Linked social &amp; ecological systems</a:t>
          </a:r>
          <a:endParaRPr lang="en-AU" dirty="0"/>
        </a:p>
      </dgm:t>
    </dgm:pt>
    <dgm:pt modelId="{5F106606-DC7A-4508-BA26-AD8785F16F02}" type="parTrans" cxnId="{C65BDBA7-1F44-497C-9E16-58F4FAEACECB}">
      <dgm:prSet/>
      <dgm:spPr/>
      <dgm:t>
        <a:bodyPr/>
        <a:lstStyle/>
        <a:p>
          <a:endParaRPr lang="en-US"/>
        </a:p>
      </dgm:t>
    </dgm:pt>
    <dgm:pt modelId="{0E64ECAE-E122-4776-953D-4202B42E123F}" type="sibTrans" cxnId="{C65BDBA7-1F44-497C-9E16-58F4FAEACECB}">
      <dgm:prSet/>
      <dgm:spPr/>
      <dgm:t>
        <a:bodyPr/>
        <a:lstStyle/>
        <a:p>
          <a:endParaRPr lang="en-US"/>
        </a:p>
      </dgm:t>
    </dgm:pt>
    <dgm:pt modelId="{125830AF-8683-46AB-A6F0-CB561FAC7F6D}">
      <dgm:prSet/>
      <dgm:spPr/>
      <dgm:t>
        <a:bodyPr/>
        <a:lstStyle/>
        <a:p>
          <a:pPr rtl="0"/>
          <a:r>
            <a:rPr lang="en-AU" dirty="0" smtClean="0"/>
            <a:t>Deckchair reshuffles</a:t>
          </a:r>
          <a:endParaRPr lang="en-AU" dirty="0"/>
        </a:p>
      </dgm:t>
    </dgm:pt>
    <dgm:pt modelId="{607A1BD7-5DAB-4263-81A0-43BEA80EEEFD}" type="sibTrans" cxnId="{E7646676-DE40-49D4-87A6-508ECB7569A0}">
      <dgm:prSet/>
      <dgm:spPr/>
      <dgm:t>
        <a:bodyPr/>
        <a:lstStyle/>
        <a:p>
          <a:endParaRPr lang="en-US"/>
        </a:p>
      </dgm:t>
    </dgm:pt>
    <dgm:pt modelId="{D5CF7D95-28C2-4D76-8ACC-30AAF65332FB}" type="parTrans" cxnId="{E7646676-DE40-49D4-87A6-508ECB7569A0}">
      <dgm:prSet/>
      <dgm:spPr/>
      <dgm:t>
        <a:bodyPr/>
        <a:lstStyle/>
        <a:p>
          <a:endParaRPr lang="en-US"/>
        </a:p>
      </dgm:t>
    </dgm:pt>
    <dgm:pt modelId="{AA92112A-8E28-46C2-8897-47BF95A5A6BD}">
      <dgm:prSet custLinFactNeighborX="-29876" custLinFactNeighborY="3395"/>
      <dgm:spPr/>
      <dgm:t>
        <a:bodyPr/>
        <a:lstStyle/>
        <a:p>
          <a:endParaRPr lang="en-AU"/>
        </a:p>
      </dgm:t>
    </dgm:pt>
    <dgm:pt modelId="{4573C383-F825-4440-B581-C619454A497A}" type="parTrans" cxnId="{0EF3D801-59BE-4300-95C9-EDF29041BB19}">
      <dgm:prSet/>
      <dgm:spPr/>
      <dgm:t>
        <a:bodyPr/>
        <a:lstStyle/>
        <a:p>
          <a:endParaRPr lang="en-AU"/>
        </a:p>
      </dgm:t>
    </dgm:pt>
    <dgm:pt modelId="{E21B7468-F269-411F-A21E-78ECD708F1A0}" type="sibTrans" cxnId="{0EF3D801-59BE-4300-95C9-EDF29041BB19}">
      <dgm:prSet custLinFactNeighborX="-26004" custLinFactNeighborY="-1182"/>
      <dgm:spPr/>
      <dgm:t>
        <a:bodyPr/>
        <a:lstStyle/>
        <a:p>
          <a:endParaRPr lang="en-AU"/>
        </a:p>
      </dgm:t>
    </dgm:pt>
    <dgm:pt modelId="{36DD7AF4-7E61-4BAA-8618-7009D22E856F}">
      <dgm:prSet custLinFactNeighborX="-29876" custLinFactNeighborY="3395"/>
      <dgm:spPr/>
      <dgm:t>
        <a:bodyPr/>
        <a:lstStyle/>
        <a:p>
          <a:endParaRPr lang="en-AU"/>
        </a:p>
      </dgm:t>
    </dgm:pt>
    <dgm:pt modelId="{D26680F7-D0EF-4850-BE3D-4263849B0686}" type="parTrans" cxnId="{28FBD811-1606-42F1-80DF-2AA7CE66C9A2}">
      <dgm:prSet/>
      <dgm:spPr/>
      <dgm:t>
        <a:bodyPr/>
        <a:lstStyle/>
        <a:p>
          <a:endParaRPr lang="en-AU"/>
        </a:p>
      </dgm:t>
    </dgm:pt>
    <dgm:pt modelId="{D23BAE12-CB00-4B5E-A692-107ED906F363}" type="sibTrans" cxnId="{28FBD811-1606-42F1-80DF-2AA7CE66C9A2}">
      <dgm:prSet custLinFactNeighborX="-26004" custLinFactNeighborY="-1182"/>
      <dgm:spPr/>
      <dgm:t>
        <a:bodyPr/>
        <a:lstStyle/>
        <a:p>
          <a:endParaRPr lang="en-AU"/>
        </a:p>
      </dgm:t>
    </dgm:pt>
    <dgm:pt modelId="{A1D89429-A4A5-4726-90DD-51C3C759EA01}">
      <dgm:prSet custLinFactNeighborX="-29876" custLinFactNeighborY="3395"/>
      <dgm:spPr/>
      <dgm:t>
        <a:bodyPr/>
        <a:lstStyle/>
        <a:p>
          <a:endParaRPr lang="en-AU"/>
        </a:p>
      </dgm:t>
    </dgm:pt>
    <dgm:pt modelId="{30C03FB8-C819-44A9-84B1-B1CE77AE96B0}" type="parTrans" cxnId="{E490E8DF-42A9-404A-A26C-7EDA885EE2D3}">
      <dgm:prSet/>
      <dgm:spPr/>
      <dgm:t>
        <a:bodyPr/>
        <a:lstStyle/>
        <a:p>
          <a:endParaRPr lang="en-AU"/>
        </a:p>
      </dgm:t>
    </dgm:pt>
    <dgm:pt modelId="{67130709-12C4-4BD9-A069-F1C40B4A16D8}" type="sibTrans" cxnId="{E490E8DF-42A9-404A-A26C-7EDA885EE2D3}">
      <dgm:prSet custLinFactNeighborX="-26004" custLinFactNeighborY="-1182"/>
      <dgm:spPr/>
      <dgm:t>
        <a:bodyPr/>
        <a:lstStyle/>
        <a:p>
          <a:endParaRPr lang="en-AU"/>
        </a:p>
      </dgm:t>
    </dgm:pt>
    <dgm:pt modelId="{F9159E45-8586-4FB8-9F6C-2773DFA44664}">
      <dgm:prSet custLinFactNeighborX="-29876" custLinFactNeighborY="3395"/>
      <dgm:spPr/>
      <dgm:t>
        <a:bodyPr/>
        <a:lstStyle/>
        <a:p>
          <a:endParaRPr lang="en-AU"/>
        </a:p>
      </dgm:t>
    </dgm:pt>
    <dgm:pt modelId="{03694E60-AD55-4EA4-A7B5-70D80853760B}" type="parTrans" cxnId="{F3D16302-3315-4F36-97DF-FD382F5D03E1}">
      <dgm:prSet/>
      <dgm:spPr/>
      <dgm:t>
        <a:bodyPr/>
        <a:lstStyle/>
        <a:p>
          <a:endParaRPr lang="en-AU"/>
        </a:p>
      </dgm:t>
    </dgm:pt>
    <dgm:pt modelId="{6DD1501A-F4D9-4032-B8AE-FE250A079A3F}" type="sibTrans" cxnId="{F3D16302-3315-4F36-97DF-FD382F5D03E1}">
      <dgm:prSet custLinFactNeighborX="-26004" custLinFactNeighborY="-1182"/>
      <dgm:spPr/>
      <dgm:t>
        <a:bodyPr/>
        <a:lstStyle/>
        <a:p>
          <a:endParaRPr lang="en-AU"/>
        </a:p>
      </dgm:t>
    </dgm:pt>
    <dgm:pt modelId="{51AD83B3-2904-4BCA-8255-79B68B6ED60A}">
      <dgm:prSet custLinFactNeighborX="-35171" custLinFactNeighborY="-345"/>
      <dgm:spPr/>
      <dgm:t>
        <a:bodyPr/>
        <a:lstStyle/>
        <a:p>
          <a:endParaRPr lang="en-AU"/>
        </a:p>
      </dgm:t>
    </dgm:pt>
    <dgm:pt modelId="{53F0791D-5870-405D-8051-C795C9A3E64B}" type="parTrans" cxnId="{20EB60F8-9F84-43FD-BC26-2C04EB49C347}">
      <dgm:prSet/>
      <dgm:spPr/>
      <dgm:t>
        <a:bodyPr/>
        <a:lstStyle/>
        <a:p>
          <a:endParaRPr lang="en-AU"/>
        </a:p>
      </dgm:t>
    </dgm:pt>
    <dgm:pt modelId="{59DC9BED-EDBA-42F2-9E82-020689EB62D7}" type="sibTrans" cxnId="{20EB60F8-9F84-43FD-BC26-2C04EB49C347}">
      <dgm:prSet custLinFactNeighborX="-28028" custLinFactNeighborY="-1274"/>
      <dgm:spPr/>
      <dgm:t>
        <a:bodyPr/>
        <a:lstStyle/>
        <a:p>
          <a:endParaRPr lang="en-AU"/>
        </a:p>
      </dgm:t>
    </dgm:pt>
    <dgm:pt modelId="{AEF19461-A10F-43C5-AC18-2B449808206D}">
      <dgm:prSet custLinFactNeighborX="-35171" custLinFactNeighborY="-345"/>
      <dgm:spPr/>
      <dgm:t>
        <a:bodyPr/>
        <a:lstStyle/>
        <a:p>
          <a:endParaRPr lang="en-AU"/>
        </a:p>
      </dgm:t>
    </dgm:pt>
    <dgm:pt modelId="{8865795E-2C0D-4F3F-A1B2-9E48823EA21F}" type="parTrans" cxnId="{4A7472BE-88B2-45FC-83F6-9BCC4B237D1E}">
      <dgm:prSet/>
      <dgm:spPr/>
      <dgm:t>
        <a:bodyPr/>
        <a:lstStyle/>
        <a:p>
          <a:endParaRPr lang="en-AU"/>
        </a:p>
      </dgm:t>
    </dgm:pt>
    <dgm:pt modelId="{1CD3CA78-B020-4271-ADFA-A677C4998FFD}" type="sibTrans" cxnId="{4A7472BE-88B2-45FC-83F6-9BCC4B237D1E}">
      <dgm:prSet custLinFactNeighborX="-28028" custLinFactNeighborY="-1274"/>
      <dgm:spPr/>
      <dgm:t>
        <a:bodyPr/>
        <a:lstStyle/>
        <a:p>
          <a:endParaRPr lang="en-AU"/>
        </a:p>
      </dgm:t>
    </dgm:pt>
    <dgm:pt modelId="{BF16D5AC-770A-4530-B571-E2EE3C86A246}" type="pres">
      <dgm:prSet presAssocID="{5C83BC62-6459-420B-BA69-5A05FE82B1C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E8730D-BB8B-4163-ACC5-22C2E7230B41}" type="pres">
      <dgm:prSet presAssocID="{125830AF-8683-46AB-A6F0-CB561FAC7F6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E4B15-21C7-42F0-A357-81878AC22E73}" type="pres">
      <dgm:prSet presAssocID="{125830AF-8683-46AB-A6F0-CB561FAC7F6D}" presName="gear1srcNode" presStyleLbl="node1" presStyleIdx="0" presStyleCnt="3"/>
      <dgm:spPr/>
      <dgm:t>
        <a:bodyPr/>
        <a:lstStyle/>
        <a:p>
          <a:endParaRPr lang="en-US"/>
        </a:p>
      </dgm:t>
    </dgm:pt>
    <dgm:pt modelId="{39A1115D-BE4E-4C8E-B586-5219DC1B7EB6}" type="pres">
      <dgm:prSet presAssocID="{125830AF-8683-46AB-A6F0-CB561FAC7F6D}" presName="gear1dstNode" presStyleLbl="node1" presStyleIdx="0" presStyleCnt="3"/>
      <dgm:spPr/>
      <dgm:t>
        <a:bodyPr/>
        <a:lstStyle/>
        <a:p>
          <a:endParaRPr lang="en-US"/>
        </a:p>
      </dgm:t>
    </dgm:pt>
    <dgm:pt modelId="{4A8E2ADC-EE5E-4DF5-B94D-36F199741C5C}" type="pres">
      <dgm:prSet presAssocID="{62B1F2C3-FA61-44D5-9C64-88ABB6ED27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73545-B7C1-45A8-8D37-E79910C84151}" type="pres">
      <dgm:prSet presAssocID="{62B1F2C3-FA61-44D5-9C64-88ABB6ED276B}" presName="gear2srcNode" presStyleLbl="node1" presStyleIdx="1" presStyleCnt="3"/>
      <dgm:spPr/>
      <dgm:t>
        <a:bodyPr/>
        <a:lstStyle/>
        <a:p>
          <a:endParaRPr lang="en-US"/>
        </a:p>
      </dgm:t>
    </dgm:pt>
    <dgm:pt modelId="{978A1613-5EAA-43B6-86AE-60DCBC609B2E}" type="pres">
      <dgm:prSet presAssocID="{62B1F2C3-FA61-44D5-9C64-88ABB6ED276B}" presName="gear2dstNode" presStyleLbl="node1" presStyleIdx="1" presStyleCnt="3"/>
      <dgm:spPr/>
      <dgm:t>
        <a:bodyPr/>
        <a:lstStyle/>
        <a:p>
          <a:endParaRPr lang="en-US"/>
        </a:p>
      </dgm:t>
    </dgm:pt>
    <dgm:pt modelId="{D744E50F-B1C5-4EB7-85AD-B55E5BD32551}" type="pres">
      <dgm:prSet presAssocID="{17E0A7F0-3AC4-46DB-B246-338023711574}" presName="gear3" presStyleLbl="node1" presStyleIdx="2" presStyleCnt="3"/>
      <dgm:spPr/>
      <dgm:t>
        <a:bodyPr/>
        <a:lstStyle/>
        <a:p>
          <a:endParaRPr lang="en-US"/>
        </a:p>
      </dgm:t>
    </dgm:pt>
    <dgm:pt modelId="{74FEA510-8DD0-4F69-84AD-3C208FE611CD}" type="pres">
      <dgm:prSet presAssocID="{17E0A7F0-3AC4-46DB-B246-33802371157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CFF82-CE06-4C85-B778-7604059B4CDE}" type="pres">
      <dgm:prSet presAssocID="{17E0A7F0-3AC4-46DB-B246-338023711574}" presName="gear3srcNode" presStyleLbl="node1" presStyleIdx="2" presStyleCnt="3"/>
      <dgm:spPr/>
      <dgm:t>
        <a:bodyPr/>
        <a:lstStyle/>
        <a:p>
          <a:endParaRPr lang="en-US"/>
        </a:p>
      </dgm:t>
    </dgm:pt>
    <dgm:pt modelId="{66B5E507-04AE-4D27-BFEA-1E70EC69FF30}" type="pres">
      <dgm:prSet presAssocID="{17E0A7F0-3AC4-46DB-B246-338023711574}" presName="gear3dstNode" presStyleLbl="node1" presStyleIdx="2" presStyleCnt="3"/>
      <dgm:spPr/>
      <dgm:t>
        <a:bodyPr/>
        <a:lstStyle/>
        <a:p>
          <a:endParaRPr lang="en-US"/>
        </a:p>
      </dgm:t>
    </dgm:pt>
    <dgm:pt modelId="{2129E78E-672B-403A-B098-C1AFE0EE16A8}" type="pres">
      <dgm:prSet presAssocID="{607A1BD7-5DAB-4263-81A0-43BEA80EEEF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74F720D-FB27-4F19-A072-247CD6064BFB}" type="pres">
      <dgm:prSet presAssocID="{0B203BFD-E8B9-4149-962F-C3FE01859E1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9E4315F-F69E-47C3-A107-E2E093244726}" type="pres">
      <dgm:prSet presAssocID="{0E64ECAE-E122-4776-953D-4202B42E123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8FBD811-1606-42F1-80DF-2AA7CE66C9A2}" srcId="{5C83BC62-6459-420B-BA69-5A05FE82B1C0}" destId="{36DD7AF4-7E61-4BAA-8618-7009D22E856F}" srcOrd="4" destOrd="0" parTransId="{D26680F7-D0EF-4850-BE3D-4263849B0686}" sibTransId="{D23BAE12-CB00-4B5E-A692-107ED906F363}"/>
    <dgm:cxn modelId="{E7646676-DE40-49D4-87A6-508ECB7569A0}" srcId="{5C83BC62-6459-420B-BA69-5A05FE82B1C0}" destId="{125830AF-8683-46AB-A6F0-CB561FAC7F6D}" srcOrd="0" destOrd="0" parTransId="{D5CF7D95-28C2-4D76-8ACC-30AAF65332FB}" sibTransId="{607A1BD7-5DAB-4263-81A0-43BEA80EEEFD}"/>
    <dgm:cxn modelId="{856A2CD2-EEC0-468F-9DBC-16280709F5F1}" type="presOf" srcId="{607A1BD7-5DAB-4263-81A0-43BEA80EEEFD}" destId="{2129E78E-672B-403A-B098-C1AFE0EE16A8}" srcOrd="0" destOrd="0" presId="urn:microsoft.com/office/officeart/2005/8/layout/gear1"/>
    <dgm:cxn modelId="{E490E8DF-42A9-404A-A26C-7EDA885EE2D3}" srcId="{5C83BC62-6459-420B-BA69-5A05FE82B1C0}" destId="{A1D89429-A4A5-4726-90DD-51C3C759EA01}" srcOrd="5" destOrd="0" parTransId="{30C03FB8-C819-44A9-84B1-B1CE77AE96B0}" sibTransId="{67130709-12C4-4BD9-A069-F1C40B4A16D8}"/>
    <dgm:cxn modelId="{45658FCE-1D9A-4FBC-875B-7CA659D21A76}" type="presOf" srcId="{0E64ECAE-E122-4776-953D-4202B42E123F}" destId="{C9E4315F-F69E-47C3-A107-E2E093244726}" srcOrd="0" destOrd="0" presId="urn:microsoft.com/office/officeart/2005/8/layout/gear1"/>
    <dgm:cxn modelId="{1B3419C7-2F3B-4DAB-AE93-0173197A5782}" type="presOf" srcId="{0B203BFD-E8B9-4149-962F-C3FE01859E11}" destId="{774F720D-FB27-4F19-A072-247CD6064BFB}" srcOrd="0" destOrd="0" presId="urn:microsoft.com/office/officeart/2005/8/layout/gear1"/>
    <dgm:cxn modelId="{98F314A5-1BDC-49D1-8089-6E7EDC491137}" type="presOf" srcId="{125830AF-8683-46AB-A6F0-CB561FAC7F6D}" destId="{39A1115D-BE4E-4C8E-B586-5219DC1B7EB6}" srcOrd="2" destOrd="0" presId="urn:microsoft.com/office/officeart/2005/8/layout/gear1"/>
    <dgm:cxn modelId="{20EB60F8-9F84-43FD-BC26-2C04EB49C347}" srcId="{5C83BC62-6459-420B-BA69-5A05FE82B1C0}" destId="{51AD83B3-2904-4BCA-8255-79B68B6ED60A}" srcOrd="7" destOrd="0" parTransId="{53F0791D-5870-405D-8051-C795C9A3E64B}" sibTransId="{59DC9BED-EDBA-42F2-9E82-020689EB62D7}"/>
    <dgm:cxn modelId="{6A49A638-05A3-4319-B8F8-3FE42AA84145}" type="presOf" srcId="{17E0A7F0-3AC4-46DB-B246-338023711574}" destId="{74FEA510-8DD0-4F69-84AD-3C208FE611CD}" srcOrd="1" destOrd="0" presId="urn:microsoft.com/office/officeart/2005/8/layout/gear1"/>
    <dgm:cxn modelId="{A3071A58-55E1-4265-A529-BA76C181B072}" type="presOf" srcId="{17E0A7F0-3AC4-46DB-B246-338023711574}" destId="{D744E50F-B1C5-4EB7-85AD-B55E5BD32551}" srcOrd="0" destOrd="0" presId="urn:microsoft.com/office/officeart/2005/8/layout/gear1"/>
    <dgm:cxn modelId="{C65BDBA7-1F44-497C-9E16-58F4FAEACECB}" srcId="{5C83BC62-6459-420B-BA69-5A05FE82B1C0}" destId="{17E0A7F0-3AC4-46DB-B246-338023711574}" srcOrd="2" destOrd="0" parTransId="{5F106606-DC7A-4508-BA26-AD8785F16F02}" sibTransId="{0E64ECAE-E122-4776-953D-4202B42E123F}"/>
    <dgm:cxn modelId="{720AC8E8-66BD-4ECF-9D1C-A18A981ABA86}" type="presOf" srcId="{5C83BC62-6459-420B-BA69-5A05FE82B1C0}" destId="{BF16D5AC-770A-4530-B571-E2EE3C86A246}" srcOrd="0" destOrd="0" presId="urn:microsoft.com/office/officeart/2005/8/layout/gear1"/>
    <dgm:cxn modelId="{BED58F30-9A14-44DD-B2BF-56D10DF91842}" type="presOf" srcId="{17E0A7F0-3AC4-46DB-B246-338023711574}" destId="{10ECFF82-CE06-4C85-B778-7604059B4CDE}" srcOrd="2" destOrd="0" presId="urn:microsoft.com/office/officeart/2005/8/layout/gear1"/>
    <dgm:cxn modelId="{0079EF16-3B59-455E-8D1E-84231179CB1A}" type="presOf" srcId="{62B1F2C3-FA61-44D5-9C64-88ABB6ED276B}" destId="{4A8E2ADC-EE5E-4DF5-B94D-36F199741C5C}" srcOrd="0" destOrd="0" presId="urn:microsoft.com/office/officeart/2005/8/layout/gear1"/>
    <dgm:cxn modelId="{28ECAAC7-AA6D-41AF-9DAD-FED1478D0920}" srcId="{5C83BC62-6459-420B-BA69-5A05FE82B1C0}" destId="{62B1F2C3-FA61-44D5-9C64-88ABB6ED276B}" srcOrd="1" destOrd="0" parTransId="{6D07238F-D25F-4307-9851-29E4068CF992}" sibTransId="{0B203BFD-E8B9-4149-962F-C3FE01859E11}"/>
    <dgm:cxn modelId="{4A7472BE-88B2-45FC-83F6-9BCC4B237D1E}" srcId="{5C83BC62-6459-420B-BA69-5A05FE82B1C0}" destId="{AEF19461-A10F-43C5-AC18-2B449808206D}" srcOrd="8" destOrd="0" parTransId="{8865795E-2C0D-4F3F-A1B2-9E48823EA21F}" sibTransId="{1CD3CA78-B020-4271-ADFA-A677C4998FFD}"/>
    <dgm:cxn modelId="{C9300999-45AB-466C-B682-180729224747}" type="presOf" srcId="{62B1F2C3-FA61-44D5-9C64-88ABB6ED276B}" destId="{7B273545-B7C1-45A8-8D37-E79910C84151}" srcOrd="1" destOrd="0" presId="urn:microsoft.com/office/officeart/2005/8/layout/gear1"/>
    <dgm:cxn modelId="{F3D16302-3315-4F36-97DF-FD382F5D03E1}" srcId="{5C83BC62-6459-420B-BA69-5A05FE82B1C0}" destId="{F9159E45-8586-4FB8-9F6C-2773DFA44664}" srcOrd="6" destOrd="0" parTransId="{03694E60-AD55-4EA4-A7B5-70D80853760B}" sibTransId="{6DD1501A-F4D9-4032-B8AE-FE250A079A3F}"/>
    <dgm:cxn modelId="{FACB92C0-8173-4C3C-A783-8A084B44CD60}" type="presOf" srcId="{125830AF-8683-46AB-A6F0-CB561FAC7F6D}" destId="{18E8730D-BB8B-4163-ACC5-22C2E7230B41}" srcOrd="0" destOrd="0" presId="urn:microsoft.com/office/officeart/2005/8/layout/gear1"/>
    <dgm:cxn modelId="{0EF3D801-59BE-4300-95C9-EDF29041BB19}" srcId="{5C83BC62-6459-420B-BA69-5A05FE82B1C0}" destId="{AA92112A-8E28-46C2-8897-47BF95A5A6BD}" srcOrd="3" destOrd="0" parTransId="{4573C383-F825-4440-B581-C619454A497A}" sibTransId="{E21B7468-F269-411F-A21E-78ECD708F1A0}"/>
    <dgm:cxn modelId="{327BEFFE-499E-4E0C-B1E3-F642D9785716}" type="presOf" srcId="{17E0A7F0-3AC4-46DB-B246-338023711574}" destId="{66B5E507-04AE-4D27-BFEA-1E70EC69FF30}" srcOrd="3" destOrd="0" presId="urn:microsoft.com/office/officeart/2005/8/layout/gear1"/>
    <dgm:cxn modelId="{74D9442D-26EE-4C2F-B7FC-4355DBBE947B}" type="presOf" srcId="{125830AF-8683-46AB-A6F0-CB561FAC7F6D}" destId="{881E4B15-21C7-42F0-A357-81878AC22E73}" srcOrd="1" destOrd="0" presId="urn:microsoft.com/office/officeart/2005/8/layout/gear1"/>
    <dgm:cxn modelId="{FCDA9D86-5AB0-48CD-AFDE-31D3A187324D}" type="presOf" srcId="{62B1F2C3-FA61-44D5-9C64-88ABB6ED276B}" destId="{978A1613-5EAA-43B6-86AE-60DCBC609B2E}" srcOrd="2" destOrd="0" presId="urn:microsoft.com/office/officeart/2005/8/layout/gear1"/>
    <dgm:cxn modelId="{BB576116-C428-409C-9B13-50A9579A2A2C}" type="presParOf" srcId="{BF16D5AC-770A-4530-B571-E2EE3C86A246}" destId="{18E8730D-BB8B-4163-ACC5-22C2E7230B41}" srcOrd="0" destOrd="0" presId="urn:microsoft.com/office/officeart/2005/8/layout/gear1"/>
    <dgm:cxn modelId="{25552366-F1DF-4B54-AD62-D92D75EE6CCD}" type="presParOf" srcId="{BF16D5AC-770A-4530-B571-E2EE3C86A246}" destId="{881E4B15-21C7-42F0-A357-81878AC22E73}" srcOrd="1" destOrd="0" presId="urn:microsoft.com/office/officeart/2005/8/layout/gear1"/>
    <dgm:cxn modelId="{2B928881-CADF-41EE-BDCA-2477327AB2E6}" type="presParOf" srcId="{BF16D5AC-770A-4530-B571-E2EE3C86A246}" destId="{39A1115D-BE4E-4C8E-B586-5219DC1B7EB6}" srcOrd="2" destOrd="0" presId="urn:microsoft.com/office/officeart/2005/8/layout/gear1"/>
    <dgm:cxn modelId="{7C1877CE-22E0-4419-9A26-957FC542DF99}" type="presParOf" srcId="{BF16D5AC-770A-4530-B571-E2EE3C86A246}" destId="{4A8E2ADC-EE5E-4DF5-B94D-36F199741C5C}" srcOrd="3" destOrd="0" presId="urn:microsoft.com/office/officeart/2005/8/layout/gear1"/>
    <dgm:cxn modelId="{7614556A-409E-4905-B697-E909293D32B0}" type="presParOf" srcId="{BF16D5AC-770A-4530-B571-E2EE3C86A246}" destId="{7B273545-B7C1-45A8-8D37-E79910C84151}" srcOrd="4" destOrd="0" presId="urn:microsoft.com/office/officeart/2005/8/layout/gear1"/>
    <dgm:cxn modelId="{03FDE3DA-B1BE-4CFB-ADFA-E064B50C3524}" type="presParOf" srcId="{BF16D5AC-770A-4530-B571-E2EE3C86A246}" destId="{978A1613-5EAA-43B6-86AE-60DCBC609B2E}" srcOrd="5" destOrd="0" presId="urn:microsoft.com/office/officeart/2005/8/layout/gear1"/>
    <dgm:cxn modelId="{19A8FCB9-8A33-441C-BC8E-D1CE0A29D290}" type="presParOf" srcId="{BF16D5AC-770A-4530-B571-E2EE3C86A246}" destId="{D744E50F-B1C5-4EB7-85AD-B55E5BD32551}" srcOrd="6" destOrd="0" presId="urn:microsoft.com/office/officeart/2005/8/layout/gear1"/>
    <dgm:cxn modelId="{FED835C6-3D73-436A-A181-F1D93DF679BE}" type="presParOf" srcId="{BF16D5AC-770A-4530-B571-E2EE3C86A246}" destId="{74FEA510-8DD0-4F69-84AD-3C208FE611CD}" srcOrd="7" destOrd="0" presId="urn:microsoft.com/office/officeart/2005/8/layout/gear1"/>
    <dgm:cxn modelId="{0B2E98ED-6094-4C16-BCDB-A6F501611FDB}" type="presParOf" srcId="{BF16D5AC-770A-4530-B571-E2EE3C86A246}" destId="{10ECFF82-CE06-4C85-B778-7604059B4CDE}" srcOrd="8" destOrd="0" presId="urn:microsoft.com/office/officeart/2005/8/layout/gear1"/>
    <dgm:cxn modelId="{CC881239-C508-42FE-AB8A-BF0FCA28A3D0}" type="presParOf" srcId="{BF16D5AC-770A-4530-B571-E2EE3C86A246}" destId="{66B5E507-04AE-4D27-BFEA-1E70EC69FF30}" srcOrd="9" destOrd="0" presId="urn:microsoft.com/office/officeart/2005/8/layout/gear1"/>
    <dgm:cxn modelId="{86873096-3C22-4CD2-980D-7BEA06C3B609}" type="presParOf" srcId="{BF16D5AC-770A-4530-B571-E2EE3C86A246}" destId="{2129E78E-672B-403A-B098-C1AFE0EE16A8}" srcOrd="10" destOrd="0" presId="urn:microsoft.com/office/officeart/2005/8/layout/gear1"/>
    <dgm:cxn modelId="{89AB9D13-B6A9-441A-AEFE-290B08ECEC4E}" type="presParOf" srcId="{BF16D5AC-770A-4530-B571-E2EE3C86A246}" destId="{774F720D-FB27-4F19-A072-247CD6064BFB}" srcOrd="11" destOrd="0" presId="urn:microsoft.com/office/officeart/2005/8/layout/gear1"/>
    <dgm:cxn modelId="{99F18466-CFAF-47AB-9989-DCEC4B4C195E}" type="presParOf" srcId="{BF16D5AC-770A-4530-B571-E2EE3C86A246}" destId="{C9E4315F-F69E-47C3-A107-E2E09324472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8730D-BB8B-4163-ACC5-22C2E7230B41}">
      <dsp:nvSpPr>
        <dsp:cNvPr id="0" name=""/>
        <dsp:cNvSpPr/>
      </dsp:nvSpPr>
      <dsp:spPr>
        <a:xfrm>
          <a:off x="4106386" y="2254567"/>
          <a:ext cx="2755582" cy="2755582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Deckchair reshuffles</a:t>
          </a:r>
          <a:endParaRPr lang="en-AU" sz="1800" kern="1200" dirty="0"/>
        </a:p>
      </dsp:txBody>
      <dsp:txXfrm>
        <a:off x="4660381" y="2900049"/>
        <a:ext cx="1647592" cy="1416426"/>
      </dsp:txXfrm>
    </dsp:sp>
    <dsp:sp modelId="{4A8E2ADC-EE5E-4DF5-B94D-36F199741C5C}">
      <dsp:nvSpPr>
        <dsp:cNvPr id="0" name=""/>
        <dsp:cNvSpPr/>
      </dsp:nvSpPr>
      <dsp:spPr>
        <a:xfrm>
          <a:off x="2503137" y="1603247"/>
          <a:ext cx="2004060" cy="200406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Different world views</a:t>
          </a:r>
          <a:endParaRPr lang="en-AU" sz="1800" kern="1200" dirty="0"/>
        </a:p>
      </dsp:txBody>
      <dsp:txXfrm>
        <a:off x="3007665" y="2110824"/>
        <a:ext cx="995004" cy="988906"/>
      </dsp:txXfrm>
    </dsp:sp>
    <dsp:sp modelId="{D744E50F-B1C5-4EB7-85AD-B55E5BD32551}">
      <dsp:nvSpPr>
        <dsp:cNvPr id="0" name=""/>
        <dsp:cNvSpPr/>
      </dsp:nvSpPr>
      <dsp:spPr>
        <a:xfrm rot="20700000">
          <a:off x="3625616" y="220651"/>
          <a:ext cx="1963569" cy="1963569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Linked social &amp; ecological systems</a:t>
          </a:r>
          <a:endParaRPr lang="en-AU" sz="1800" kern="1200" dirty="0"/>
        </a:p>
      </dsp:txBody>
      <dsp:txXfrm rot="-20700000">
        <a:off x="4056284" y="651319"/>
        <a:ext cx="1102233" cy="1102233"/>
      </dsp:txXfrm>
    </dsp:sp>
    <dsp:sp modelId="{2129E78E-672B-403A-B098-C1AFE0EE16A8}">
      <dsp:nvSpPr>
        <dsp:cNvPr id="0" name=""/>
        <dsp:cNvSpPr/>
      </dsp:nvSpPr>
      <dsp:spPr>
        <a:xfrm>
          <a:off x="3903559" y="1833583"/>
          <a:ext cx="3527145" cy="3527145"/>
        </a:xfrm>
        <a:prstGeom prst="circularArrow">
          <a:avLst>
            <a:gd name="adj1" fmla="val 4687"/>
            <a:gd name="adj2" fmla="val 299029"/>
            <a:gd name="adj3" fmla="val 2532719"/>
            <a:gd name="adj4" fmla="val 15826067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4F720D-FB27-4F19-A072-247CD6064BFB}">
      <dsp:nvSpPr>
        <dsp:cNvPr id="0" name=""/>
        <dsp:cNvSpPr/>
      </dsp:nvSpPr>
      <dsp:spPr>
        <a:xfrm>
          <a:off x="2148222" y="1156324"/>
          <a:ext cx="2562691" cy="25626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E4315F-F69E-47C3-A107-E2E093244726}">
      <dsp:nvSpPr>
        <dsp:cNvPr id="0" name=""/>
        <dsp:cNvSpPr/>
      </dsp:nvSpPr>
      <dsp:spPr>
        <a:xfrm>
          <a:off x="3171422" y="-212945"/>
          <a:ext cx="2763097" cy="27630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E7967034-C27A-4333-B00A-0BA029679A3C}" type="datetimeFigureOut">
              <a:rPr lang="en-AU" smtClean="0"/>
              <a:pPr/>
              <a:t>2/09/2011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125A682-93E4-4E34-9749-E1B2265974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352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DBD2190-CC37-45D7-B353-07772559B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1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15497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21186"/>
            <a:ext cx="5444490" cy="4564482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endParaRPr lang="en-AU" b="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915497">
              <a:buFont typeface="Wingdings" pitchFamily="2" charset="2"/>
              <a:buNone/>
              <a:defRPr/>
            </a:pPr>
            <a:endParaRPr lang="en-AU" dirty="0" smtClean="0"/>
          </a:p>
          <a:p>
            <a:pPr defTabSz="915497">
              <a:buFont typeface="Wingdings" pitchFamily="2" charset="2"/>
              <a:buNone/>
              <a:defRPr/>
            </a:pPr>
            <a:endParaRPr lang="en-AU" dirty="0" smtClean="0"/>
          </a:p>
          <a:p>
            <a:pPr defTabSz="915497">
              <a:buFont typeface="Wingdings" pitchFamily="2" charset="2"/>
              <a:buNone/>
              <a:defRPr/>
            </a:pPr>
            <a:endParaRPr lang="en-AU" dirty="0" smtClean="0"/>
          </a:p>
          <a:p>
            <a:pPr defTabSz="915497">
              <a:defRPr/>
            </a:pPr>
            <a:endParaRPr lang="en-AU" dirty="0" smtClean="0"/>
          </a:p>
          <a:p>
            <a:pPr defTabSz="915497">
              <a:defRPr/>
            </a:pPr>
            <a:endParaRPr lang="en-AU" dirty="0" smtClean="0"/>
          </a:p>
          <a:p>
            <a:pPr defTabSz="915497">
              <a:defRPr/>
            </a:pPr>
            <a:endParaRPr lang="en-AU" dirty="0" smtClean="0"/>
          </a:p>
          <a:p>
            <a:pPr defTabSz="915497">
              <a:defRPr/>
            </a:pPr>
            <a:endParaRPr lang="en-AU" dirty="0" smtClean="0"/>
          </a:p>
          <a:p>
            <a:pPr defTabSz="915497">
              <a:defRPr/>
            </a:pPr>
            <a:endParaRPr lang="en-AU" dirty="0" smtClean="0"/>
          </a:p>
          <a:p>
            <a:pPr defTabSz="915497">
              <a:defRPr/>
            </a:pPr>
            <a:endParaRPr lang="en-AU" dirty="0" smtClean="0"/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497">
              <a:buFont typeface="Wingdings" pitchFamily="2" charset="2"/>
              <a:buNone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AU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defTabSz="915497">
              <a:defRPr/>
            </a:pP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D2190-CC37-45D7-B353-07772559B5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ppt_new_tit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75" y="-139700"/>
            <a:ext cx="9504363" cy="713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450850" y="2955925"/>
            <a:ext cx="8242300" cy="93027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C996-29BE-4CE7-B7D2-3F9DA41E5C16}" type="datetime4">
              <a:rPr lang="en-US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A9BD3-625F-4F91-863C-DA612FB19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IN PRESENTATION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198438"/>
            <a:ext cx="2178050" cy="629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98438"/>
            <a:ext cx="6383337" cy="6296025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6740-0434-4CBF-924C-35A138CE013D}" type="datetime4">
              <a:rPr lang="en-US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46FBC-4BB6-4B94-999B-67A536E6F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IN PRESENTATION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895350" indent="-355600">
              <a:defRPr sz="2200"/>
            </a:lvl2pPr>
            <a:lvl3pPr marL="1162050" indent="-266700">
              <a:defRPr sz="2000"/>
            </a:lvl3pPr>
            <a:lvl4pPr marL="1527175" indent="-365125">
              <a:defRPr sz="1800"/>
            </a:lvl4pPr>
            <a:lvl5pPr marL="1884363" indent="-357188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3D525-574B-4EA1-8948-3E16D887E743}" type="datetime4">
              <a:rPr lang="en-US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60A8-7BD0-4A37-8AB9-7CD68F04E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IN PRESENTATION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2D0A2-3A9B-4428-9EB7-386F711BFA95}" type="datetime4">
              <a:rPr lang="en-US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B8DD-405C-438D-8566-AFDF4208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IN PRESENTATION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484313"/>
            <a:ext cx="4279900" cy="5010150"/>
          </a:xfrm>
        </p:spPr>
        <p:txBody>
          <a:bodyPr/>
          <a:lstStyle>
            <a:lvl1pPr>
              <a:defRPr sz="2400"/>
            </a:lvl1pPr>
            <a:lvl2pPr marL="895350" indent="-355600">
              <a:defRPr sz="2200"/>
            </a:lvl2pPr>
            <a:lvl3pPr marL="1252538" indent="-357188">
              <a:defRPr sz="2000"/>
            </a:lvl3pPr>
            <a:lvl4pPr marL="1619250" indent="-366713">
              <a:defRPr sz="1800"/>
            </a:lvl4pPr>
            <a:lvl5pPr marL="1974850" indent="-355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84313"/>
            <a:ext cx="4281487" cy="5010150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lang="en-US" sz="24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lang="en-US" sz="2200" dirty="0" smtClean="0">
                <a:solidFill>
                  <a:schemeClr val="bg2"/>
                </a:solidFill>
                <a:latin typeface="+mn-lt"/>
              </a:defRPr>
            </a:lvl2pPr>
            <a:lvl3pPr marL="1252538" indent="-357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lang="en-US" sz="2000" dirty="0" smtClean="0">
                <a:solidFill>
                  <a:schemeClr val="bg2"/>
                </a:solidFill>
                <a:latin typeface="+mn-lt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lang="en-US" sz="1800" dirty="0" smtClean="0">
                <a:solidFill>
                  <a:schemeClr val="bg2"/>
                </a:solidFill>
                <a:latin typeface="+mn-lt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defRPr lang="en-AU" sz="1800" dirty="0">
                <a:solidFill>
                  <a:schemeClr val="bg2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6E45F-7A28-4078-8120-BF31E2EA0FB9}" type="datetime4">
              <a:rPr lang="en-US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DF33A-0FA9-4F54-A8D4-8837980F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IN PRESENTATION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895350" indent="-355600">
              <a:defRPr sz="2200"/>
            </a:lvl2pPr>
            <a:lvl3pPr marL="1252538" indent="-357188">
              <a:defRPr sz="2000"/>
            </a:lvl3pPr>
            <a:lvl4pPr marL="1619250" indent="-366713">
              <a:defRPr sz="1800"/>
            </a:lvl4pPr>
            <a:lvl5pPr marL="1974850" indent="-355600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89535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Verdana" pitchFamily="34" charset="0"/>
              <a:buChar char="-"/>
              <a:defRPr sz="2200"/>
            </a:lvl2pPr>
            <a:lvl3pPr marL="1252538" indent="-357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"/>
              <a:defRPr sz="2000"/>
            </a:lvl3pPr>
            <a:lvl4pPr marL="1619250" indent="-3667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Font typeface="Wingdings" pitchFamily="2" charset="2"/>
              <a:buChar char="Ø"/>
              <a:defRPr sz="1800"/>
            </a:lvl4pPr>
            <a:lvl5pPr marL="197485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35000"/>
              <a:buFont typeface="Wingdings" pitchFamily="2" charset="2"/>
              <a:buChar char="n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622B-AC6B-4EC4-831E-749C7E9B2424}" type="datetime4">
              <a:rPr lang="en-US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1D62D-028F-4474-8906-83F92EC7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IN PRESENTATION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74479-8872-4DE5-A4E1-26240ECF7F29}" type="datetime4">
              <a:rPr lang="en-US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8982-EE2B-4BD1-B11A-03B81A15A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IN PRESENTATION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D49E-E725-49F5-B4BD-698E673BEE03}" type="datetime4">
              <a:rPr lang="en-US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A9C0-50CB-4936-AB74-60796322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IN PRESENTATION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 marL="895350" indent="-355600">
              <a:defRPr sz="2400"/>
            </a:lvl2pPr>
            <a:lvl3pPr marL="1252538" indent="-357188">
              <a:defRPr sz="2200"/>
            </a:lvl3pPr>
            <a:lvl4pPr marL="1619250" indent="-366713">
              <a:defRPr sz="2000"/>
            </a:lvl4pPr>
            <a:lvl5pPr marL="1974850" indent="-355600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9789-1692-48BD-8DFD-302D354FF719}" type="datetime4">
              <a:rPr lang="en-US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91FE8-121A-4C36-8B97-A40575C43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IN PRESENTATION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4398B-F17D-477A-9375-41B6D6FF9CA5}" type="datetime4">
              <a:rPr lang="en-US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32951-826A-4F4D-8F1E-64AD767EA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IN PRESENTATION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ppt_new_slide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06375" y="-88900"/>
            <a:ext cx="9504363" cy="713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79388" y="1984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84313"/>
            <a:ext cx="8713787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 dirty="0" smtClean="0"/>
          </a:p>
          <a:p>
            <a:pPr lvl="1"/>
            <a:endParaRPr lang="en-AU" dirty="0" smtClean="0"/>
          </a:p>
          <a:p>
            <a:pPr lvl="2"/>
            <a:endParaRPr lang="en-AU" dirty="0" smtClean="0"/>
          </a:p>
          <a:p>
            <a:pPr lvl="3"/>
            <a:endParaRPr lang="en-US" dirty="0" smtClean="0"/>
          </a:p>
        </p:txBody>
      </p:sp>
      <p:sp>
        <p:nvSpPr>
          <p:cNvPr id="10276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619875"/>
            <a:ext cx="16383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51D4FC1-56F3-4C27-9AE1-51F59D143319}" type="datetime4">
              <a:rPr lang="en-US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1027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7075" y="6611938"/>
            <a:ext cx="5572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2743A34-9C09-4502-AEEA-90EB1564A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9913" y="6623050"/>
            <a:ext cx="54435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TYPE IN PRESENTATION NAME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Book Antiqu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Book Antiqu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Book Antiqu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Book Antiqu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Book Antiqu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Book Antiqu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Book Antiqu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Book Antiqua" pitchFamily="18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1087438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5000"/>
        <a:buFont typeface="Verdana" pitchFamily="34" charset="0"/>
        <a:buChar char="-"/>
        <a:defRPr sz="2600">
          <a:solidFill>
            <a:schemeClr val="bg2"/>
          </a:solidFill>
          <a:latin typeface="+mn-lt"/>
        </a:defRPr>
      </a:lvl2pPr>
      <a:lvl3pPr marL="1495425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"/>
        <a:defRPr sz="2400">
          <a:solidFill>
            <a:schemeClr val="bg2"/>
          </a:solidFill>
          <a:latin typeface="+mn-lt"/>
        </a:defRPr>
      </a:lvl3pPr>
      <a:lvl4pPr marL="1903413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pitchFamily="2" charset="2"/>
        <a:buChar char="Ø"/>
        <a:defRPr sz="2200">
          <a:solidFill>
            <a:schemeClr val="bg2"/>
          </a:solidFill>
          <a:latin typeface="+mn-lt"/>
        </a:defRPr>
      </a:lvl4pPr>
      <a:lvl5pPr marL="2311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35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5pPr>
      <a:lvl6pPr marL="2768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35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6pPr>
      <a:lvl7pPr marL="3225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35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7pPr>
      <a:lvl8pPr marL="368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35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8pPr>
      <a:lvl9pPr marL="414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35000"/>
        <a:buFont typeface="Wingdings" pitchFamily="2" charset="2"/>
        <a:buChar char="n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850" y="3767958"/>
            <a:ext cx="8242300" cy="689741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Evaluating within complexity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Role of evaluation in NSW natural resource management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Todd Maher &amp; Ria Pryce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NSW Natural Resources </a:t>
            </a:r>
            <a:r>
              <a:rPr lang="en-US" sz="2000" dirty="0" smtClean="0">
                <a:solidFill>
                  <a:schemeClr val="bg1"/>
                </a:solidFill>
              </a:rPr>
              <a:t>Commission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AES conference, Sydney 2011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F3D525-574B-4EA1-8948-3E16D887E743}" type="datetime4">
              <a:rPr lang="en-US" smtClean="0"/>
              <a:pPr>
                <a:defRPr/>
              </a:pPr>
              <a:t>September 2, 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Evaluating within complexity – role of evaluation in NSW NRM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40" y="701545"/>
            <a:ext cx="8266670" cy="528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1994" y="4517409"/>
            <a:ext cx="2579428" cy="25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68710" y="648929"/>
            <a:ext cx="1843548" cy="3687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98438"/>
            <a:ext cx="8686800" cy="913670"/>
          </a:xfrm>
        </p:spPr>
        <p:txBody>
          <a:bodyPr/>
          <a:lstStyle/>
          <a:p>
            <a:r>
              <a:rPr lang="en-AU" dirty="0" smtClean="0"/>
              <a:t>How we did it</a:t>
            </a:r>
            <a:endParaRPr lang="en-AU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1277" y="4952875"/>
            <a:ext cx="3537683" cy="213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working  &amp; needs fixing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Evaluating within complexity – role of evaluation in NSW NRM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80" y="1228232"/>
            <a:ext cx="8476735" cy="539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need fixing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Dealing with complexity – role of evaluation in NSW NRM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102"/>
            <a:ext cx="9144000" cy="557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98438"/>
            <a:ext cx="8686800" cy="814816"/>
          </a:xfrm>
        </p:spPr>
        <p:txBody>
          <a:bodyPr/>
          <a:lstStyle/>
          <a:p>
            <a:r>
              <a:rPr lang="en-AU" dirty="0" smtClean="0"/>
              <a:t>How to fix it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F3D525-574B-4EA1-8948-3E16D887E743}" type="datetime4">
              <a:rPr lang="en-US" smtClean="0"/>
              <a:pPr>
                <a:defRPr/>
              </a:pPr>
              <a:t>September 2, 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TYPE IN PRESENTATION NAME</a:t>
            </a: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8541"/>
            <a:ext cx="8896865" cy="586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98439"/>
            <a:ext cx="8686800" cy="589837"/>
          </a:xfrm>
        </p:spPr>
        <p:txBody>
          <a:bodyPr/>
          <a:lstStyle/>
          <a:p>
            <a:r>
              <a:rPr lang="en-AU" dirty="0" smtClean="0"/>
              <a:t>How to fix – the bigger picture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Evaluating within complexity – role of evaluation in NSW NRM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2211" y="2719137"/>
            <a:ext cx="3296652" cy="276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402179" y="1179095"/>
            <a:ext cx="2671010" cy="2887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84569"/>
              </p:ext>
            </p:extLst>
          </p:nvPr>
        </p:nvGraphicFramePr>
        <p:xfrm>
          <a:off x="141888" y="756745"/>
          <a:ext cx="8812925" cy="5912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Visio" r:id="rId4" imgW="10593824" imgH="6962870" progId="Visio.Drawing.11">
                  <p:embed/>
                </p:oleObj>
              </mc:Choice>
              <mc:Fallback>
                <p:oleObj name="Visio" r:id="rId4" imgW="10593824" imgH="696287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8" y="756745"/>
                        <a:ext cx="8812925" cy="5912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Parting thoughts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Co-learning – the evaluator needs to learn and adapt in complex spaces too </a:t>
            </a:r>
          </a:p>
          <a:p>
            <a:endParaRPr lang="en-AU" dirty="0" smtClean="0"/>
          </a:p>
          <a:p>
            <a:r>
              <a:rPr lang="en-AU" dirty="0" smtClean="0"/>
              <a:t>‘Room’ – need appropriate space and information so parties can progressively work together  to solve problems and learn…but you still need some </a:t>
            </a:r>
            <a:r>
              <a:rPr lang="en-AU" smtClean="0"/>
              <a:t>‘accountability’ boundaries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Value proposition – evidence of progress is good but the ‘what and how to fix’ is important</a:t>
            </a:r>
          </a:p>
          <a:p>
            <a:endParaRPr lang="en-AU" dirty="0" smtClean="0"/>
          </a:p>
          <a:p>
            <a:r>
              <a:rPr lang="en-AU" dirty="0" smtClean="0"/>
              <a:t>Trust and credibility – takes time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Evaluating within complexity – role of evaluation in NSW NRM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Thank you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err="1" smtClean="0">
                <a:solidFill>
                  <a:schemeClr val="bg1"/>
                </a:solidFill>
              </a:rPr>
              <a:t>www.nrc.nsw.gov.au</a:t>
            </a:r>
            <a:endParaRPr lang="en-A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AU" dirty="0" err="1" smtClean="0">
                <a:solidFill>
                  <a:schemeClr val="bg1"/>
                </a:solidFill>
              </a:rPr>
              <a:t>todd.maher@nrc.nsw.ogv.au</a:t>
            </a:r>
            <a:endParaRPr lang="en-A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AU" dirty="0" err="1" smtClean="0">
                <a:solidFill>
                  <a:schemeClr val="bg1"/>
                </a:solidFill>
              </a:rPr>
              <a:t>ria.pryce@nrc.nsw.gov.au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Dealing with complexity – role of evaluation in NSW NRM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1338" indent="-541338"/>
            <a:r>
              <a:rPr lang="en-AU" sz="2800" dirty="0" smtClean="0"/>
              <a:t>NRM – ‘it </a:t>
            </a:r>
            <a:r>
              <a:rPr lang="en-AU" sz="2800" dirty="0" err="1" smtClean="0"/>
              <a:t>ain’t</a:t>
            </a:r>
            <a:r>
              <a:rPr lang="en-AU" sz="2800" dirty="0" smtClean="0"/>
              <a:t> simple’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Evaluating within complexity </a:t>
            </a:r>
            <a:r>
              <a:rPr lang="en-US" dirty="0" smtClean="0"/>
              <a:t>– role of evaluation in NSW NRM</a:t>
            </a:r>
            <a:endParaRPr lang="en-US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/>
        </p:nvGraphicFramePr>
        <p:xfrm>
          <a:off x="179388" y="1484313"/>
          <a:ext cx="8713787" cy="50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loud Callout 9"/>
          <p:cNvSpPr/>
          <p:nvPr/>
        </p:nvSpPr>
        <p:spPr>
          <a:xfrm>
            <a:off x="6599578" y="1870580"/>
            <a:ext cx="1828800" cy="178364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2104" y="2276211"/>
            <a:ext cx="1507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Monitoring and Evaluation</a:t>
            </a:r>
            <a:endParaRPr lang="en-US" b="1" dirty="0"/>
          </a:p>
        </p:txBody>
      </p:sp>
      <p:grpSp>
        <p:nvGrpSpPr>
          <p:cNvPr id="16" name="Group 16"/>
          <p:cNvGrpSpPr/>
          <p:nvPr/>
        </p:nvGrpSpPr>
        <p:grpSpPr>
          <a:xfrm>
            <a:off x="316089" y="5384800"/>
            <a:ext cx="2449689" cy="1016000"/>
            <a:chOff x="316089" y="5384800"/>
            <a:chExt cx="2449689" cy="1016000"/>
          </a:xfrm>
        </p:grpSpPr>
        <p:sp>
          <p:nvSpPr>
            <p:cNvPr id="9" name="Double Wave 8"/>
            <p:cNvSpPr/>
            <p:nvPr/>
          </p:nvSpPr>
          <p:spPr>
            <a:xfrm>
              <a:off x="316089" y="5384800"/>
              <a:ext cx="2449689" cy="1016000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2843" y="5660665"/>
              <a:ext cx="2167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/>
                <a:t>Water planning</a:t>
              </a:r>
              <a:endParaRPr lang="en-US" b="1" dirty="0" smtClean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16089" y="1919111"/>
            <a:ext cx="1422400" cy="1738489"/>
            <a:chOff x="316089" y="1919111"/>
            <a:chExt cx="1422400" cy="1738489"/>
          </a:xfrm>
        </p:grpSpPr>
        <p:sp>
          <p:nvSpPr>
            <p:cNvPr id="13" name="Vertical Scroll 12"/>
            <p:cNvSpPr/>
            <p:nvPr/>
          </p:nvSpPr>
          <p:spPr>
            <a:xfrm>
              <a:off x="316089" y="1919111"/>
              <a:ext cx="1422400" cy="1738489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968" y="2331872"/>
              <a:ext cx="1196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/>
                <a:t>Land use planning</a:t>
              </a:r>
            </a:p>
          </p:txBody>
        </p:sp>
      </p:grpSp>
      <p:grpSp>
        <p:nvGrpSpPr>
          <p:cNvPr id="18" name="Group 15"/>
          <p:cNvGrpSpPr/>
          <p:nvPr/>
        </p:nvGrpSpPr>
        <p:grpSpPr>
          <a:xfrm>
            <a:off x="6776368" y="5453743"/>
            <a:ext cx="2269671" cy="930728"/>
            <a:chOff x="6776368" y="5453743"/>
            <a:chExt cx="2269671" cy="930728"/>
          </a:xfrm>
        </p:grpSpPr>
        <p:sp>
          <p:nvSpPr>
            <p:cNvPr id="8" name="Flowchart: Process 7"/>
            <p:cNvSpPr/>
            <p:nvPr/>
          </p:nvSpPr>
          <p:spPr>
            <a:xfrm>
              <a:off x="7021286" y="5453743"/>
              <a:ext cx="1812471" cy="93072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76368" y="5682346"/>
              <a:ext cx="2269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/>
                <a:t>Stewardship</a:t>
              </a:r>
              <a:endParaRPr lang="en-US" b="1" dirty="0" smtClean="0"/>
            </a:p>
          </p:txBody>
        </p:sp>
      </p:grpSp>
      <p:sp>
        <p:nvSpPr>
          <p:cNvPr id="19" name="Cloud Callout 18"/>
          <p:cNvSpPr/>
          <p:nvPr/>
        </p:nvSpPr>
        <p:spPr>
          <a:xfrm>
            <a:off x="6705600" y="1297116"/>
            <a:ext cx="2438400" cy="946463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PROGRESS?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762" y="2222205"/>
            <a:ext cx="4082954" cy="305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543" y="3849837"/>
            <a:ext cx="3423974" cy="264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98438"/>
            <a:ext cx="8686800" cy="876218"/>
          </a:xfrm>
        </p:spPr>
        <p:txBody>
          <a:bodyPr/>
          <a:lstStyle/>
          <a:p>
            <a:r>
              <a:rPr lang="en-US" dirty="0" smtClean="0"/>
              <a:t>Quick tour of NRM NSW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Evaluating within complexity – role of evaluation in NSW NRM</a:t>
            </a:r>
            <a:endParaRPr lang="en-US" dirty="0"/>
          </a:p>
        </p:txBody>
      </p:sp>
      <p:pic>
        <p:nvPicPr>
          <p:cNvPr id="1026" name="Picture 2" descr="S:\NRC Photos\2010-2011 photos\2010 Progress Report\CMA provided photos\Central West - Marshes Tour Nov 05 - top soil loss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085" y="982496"/>
            <a:ext cx="3577508" cy="26831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8895" y="992434"/>
            <a:ext cx="2173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Catchment Management Authorities Act</a:t>
            </a:r>
            <a:endParaRPr lang="en-A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17488" y="4898167"/>
            <a:ext cx="2071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b="1" dirty="0" smtClean="0"/>
              <a:t>Natural Resources Commission Act</a:t>
            </a:r>
            <a:endParaRPr lang="en-AU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6635578" y="1223319"/>
            <a:ext cx="1927654" cy="1112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smtClean="0"/>
              <a:t>NSW Government </a:t>
            </a:r>
            <a:r>
              <a:rPr lang="en-AU" b="1" dirty="0" smtClean="0"/>
              <a:t>and agencies</a:t>
            </a:r>
            <a:endParaRPr lang="en-AU" b="1" dirty="0"/>
          </a:p>
        </p:txBody>
      </p:sp>
      <p:sp>
        <p:nvSpPr>
          <p:cNvPr id="15" name="Rectangle 14"/>
          <p:cNvSpPr/>
          <p:nvPr/>
        </p:nvSpPr>
        <p:spPr>
          <a:xfrm>
            <a:off x="517929" y="5059470"/>
            <a:ext cx="2022389" cy="115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Australian </a:t>
            </a:r>
          </a:p>
          <a:p>
            <a:pPr algn="ctr"/>
            <a:r>
              <a:rPr lang="en-AU" b="1" dirty="0" smtClean="0"/>
              <a:t>Government &amp; agencies</a:t>
            </a:r>
            <a:endParaRPr lang="en-A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41677" y="4051866"/>
            <a:ext cx="207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Native Vegetation Act</a:t>
            </a:r>
            <a:endParaRPr lang="en-A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81942" y="3450772"/>
            <a:ext cx="14109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Source: Central West CMA</a:t>
            </a:r>
            <a:endParaRPr lang="en-A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8438"/>
            <a:ext cx="3237470" cy="760029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The standard: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Evaluating within complexity – role of evaluation in NSW NRM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3384"/>
            <a:ext cx="3058404" cy="57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7603" y="1222872"/>
            <a:ext cx="6016397" cy="505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>
                <a:solidFill>
                  <a:schemeClr val="bg1"/>
                </a:solidFill>
              </a:rPr>
              <a:t>The targets: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Evaluating within complexity – role of evaluation in NSW NRM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16" y="1310100"/>
            <a:ext cx="8686801" cy="531438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they fit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639" y="1187751"/>
            <a:ext cx="4176584" cy="3940303"/>
          </a:xfrm>
        </p:spPr>
        <p:txBody>
          <a:bodyPr/>
          <a:lstStyle/>
          <a:p>
            <a:r>
              <a:rPr lang="en-A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What is working </a:t>
            </a:r>
          </a:p>
          <a:p>
            <a:endParaRPr lang="en-AU" sz="32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endParaRPr lang="en-AU" sz="32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A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What needs fixing</a:t>
            </a:r>
          </a:p>
          <a:p>
            <a:endParaRPr lang="en-AU" sz="32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endParaRPr lang="en-AU" sz="32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en-A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What might fix it </a:t>
            </a:r>
            <a:endParaRPr lang="en-AU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Evaluating within complexity – role of evaluation in NSW NRM</a:t>
            </a:r>
            <a:endParaRPr lang="en-US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" y="1710813"/>
          <a:ext cx="4748980" cy="374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Visio" r:id="rId4" imgW="3226403" imgH="2083760" progId="Visio.Drawing.11">
                  <p:embed/>
                </p:oleObj>
              </mc:Choice>
              <mc:Fallback>
                <p:oleObj name="Visio" r:id="rId4" imgW="3226403" imgH="2083760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710813"/>
                        <a:ext cx="4748980" cy="3746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98438"/>
            <a:ext cx="8686800" cy="790103"/>
          </a:xfrm>
        </p:spPr>
        <p:txBody>
          <a:bodyPr/>
          <a:lstStyle/>
          <a:p>
            <a:r>
              <a:rPr lang="en-AU" dirty="0" smtClean="0"/>
              <a:t>What have we done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71" y="1248738"/>
            <a:ext cx="8713787" cy="461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solidFill>
                  <a:schemeClr val="bg1"/>
                </a:solidFill>
              </a:rPr>
              <a:t>2006 - Reviewed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chemeClr val="bg1"/>
                </a:solidFill>
              </a:rPr>
              <a:t>advised</a:t>
            </a:r>
            <a:r>
              <a:rPr lang="en-AU" dirty="0" smtClean="0"/>
              <a:t> whether to approve 13 catchment action plans  </a:t>
            </a:r>
          </a:p>
          <a:p>
            <a:pPr>
              <a:spcBef>
                <a:spcPts val="1200"/>
              </a:spcBef>
            </a:pPr>
            <a:endParaRPr lang="en-AU" dirty="0" smtClean="0"/>
          </a:p>
          <a:p>
            <a:pPr>
              <a:spcBef>
                <a:spcPts val="1200"/>
              </a:spcBef>
            </a:pPr>
            <a:r>
              <a:rPr lang="en-AU" dirty="0" smtClean="0">
                <a:solidFill>
                  <a:schemeClr val="bg1"/>
                </a:solidFill>
              </a:rPr>
              <a:t>2008 - Audited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chemeClr val="bg1"/>
                </a:solidFill>
              </a:rPr>
              <a:t>reported</a:t>
            </a:r>
            <a:r>
              <a:rPr lang="en-AU" dirty="0" smtClean="0"/>
              <a:t> on the implementation of 13 catchment actions plans </a:t>
            </a:r>
          </a:p>
          <a:p>
            <a:pPr>
              <a:spcBef>
                <a:spcPts val="1200"/>
              </a:spcBef>
            </a:pPr>
            <a:endParaRPr lang="en-AU" dirty="0" smtClean="0"/>
          </a:p>
          <a:p>
            <a:pPr>
              <a:spcBef>
                <a:spcPts val="1200"/>
              </a:spcBef>
            </a:pPr>
            <a:r>
              <a:rPr lang="en-AU" dirty="0" smtClean="0">
                <a:solidFill>
                  <a:schemeClr val="bg1"/>
                </a:solidFill>
              </a:rPr>
              <a:t>2006/08/10 - Reported </a:t>
            </a:r>
            <a:r>
              <a:rPr lang="en-AU" dirty="0" smtClean="0"/>
              <a:t>on progress and areas to improve 3 times  </a:t>
            </a:r>
          </a:p>
          <a:p>
            <a:pPr>
              <a:spcBef>
                <a:spcPts val="1200"/>
              </a:spcBef>
            </a:pPr>
            <a:endParaRPr lang="en-AU" dirty="0" smtClean="0"/>
          </a:p>
          <a:p>
            <a:pPr>
              <a:spcBef>
                <a:spcPts val="1200"/>
              </a:spcBef>
            </a:pPr>
            <a:r>
              <a:rPr lang="en-AU" dirty="0" smtClean="0"/>
              <a:t>Moving into next phase of reviews, audits and progress reporting 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Evaluating within complexity – role of evaluation in NSW NRM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98438"/>
            <a:ext cx="8686800" cy="889383"/>
          </a:xfrm>
        </p:spPr>
        <p:txBody>
          <a:bodyPr/>
          <a:lstStyle/>
          <a:p>
            <a:r>
              <a:rPr lang="en-AU" dirty="0" smtClean="0"/>
              <a:t>How we did it – generic model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Evaluating within complexity – role of evaluation in NSW NRM</a:t>
            </a:r>
            <a:endParaRPr lang="en-US" dirty="0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067383"/>
              </p:ext>
            </p:extLst>
          </p:nvPr>
        </p:nvGraphicFramePr>
        <p:xfrm>
          <a:off x="0" y="819807"/>
          <a:ext cx="8718331" cy="603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isio" r:id="rId4" imgW="10297787" imgH="6883860" progId="Visio.Drawing.11">
                  <p:embed/>
                </p:oleObj>
              </mc:Choice>
              <mc:Fallback>
                <p:oleObj name="Visio" r:id="rId4" imgW="10297787" imgH="6883860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9807"/>
                        <a:ext cx="8718331" cy="603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98438"/>
            <a:ext cx="8686800" cy="864243"/>
          </a:xfrm>
        </p:spPr>
        <p:txBody>
          <a:bodyPr/>
          <a:lstStyle/>
          <a:p>
            <a:r>
              <a:rPr lang="en-AU" dirty="0" smtClean="0"/>
              <a:t>How we did it - audits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38323"/>
            <a:ext cx="8713787" cy="4647621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AU" dirty="0" smtClean="0">
                <a:solidFill>
                  <a:schemeClr val="bg1"/>
                </a:solidFill>
              </a:rPr>
              <a:t>4 lines of inquiry</a:t>
            </a:r>
            <a:r>
              <a:rPr lang="en-AU" dirty="0" smtClean="0"/>
              <a:t>, across </a:t>
            </a:r>
            <a:r>
              <a:rPr lang="en-AU" dirty="0" smtClean="0">
                <a:solidFill>
                  <a:schemeClr val="bg1"/>
                </a:solidFill>
              </a:rPr>
              <a:t>13 criteria </a:t>
            </a:r>
          </a:p>
          <a:p>
            <a:pPr>
              <a:spcBef>
                <a:spcPts val="3000"/>
              </a:spcBef>
              <a:buNone/>
            </a:pPr>
            <a:r>
              <a:rPr lang="en-AU" dirty="0" smtClean="0">
                <a:solidFill>
                  <a:schemeClr val="bg1"/>
                </a:solidFill>
              </a:rPr>
              <a:t>	</a:t>
            </a:r>
            <a:r>
              <a:rPr lang="en-AU" dirty="0" smtClean="0"/>
              <a:t>- Prioritisation</a:t>
            </a:r>
          </a:p>
          <a:p>
            <a:pPr>
              <a:spcBef>
                <a:spcPts val="3000"/>
              </a:spcBef>
              <a:buNone/>
            </a:pPr>
            <a:r>
              <a:rPr lang="en-AU" dirty="0" smtClean="0"/>
              <a:t>	- Project delivery</a:t>
            </a:r>
          </a:p>
          <a:p>
            <a:pPr>
              <a:spcBef>
                <a:spcPts val="3000"/>
              </a:spcBef>
              <a:buNone/>
            </a:pPr>
            <a:r>
              <a:rPr lang="en-AU" dirty="0" smtClean="0"/>
              <a:t>	- Community engagement </a:t>
            </a:r>
          </a:p>
          <a:p>
            <a:pPr>
              <a:spcBef>
                <a:spcPts val="3000"/>
              </a:spcBef>
              <a:buNone/>
            </a:pPr>
            <a:r>
              <a:rPr lang="en-AU" dirty="0" smtClean="0"/>
              <a:t>	- Adaptive management  </a:t>
            </a:r>
          </a:p>
          <a:p>
            <a:pPr>
              <a:spcBef>
                <a:spcPts val="3000"/>
              </a:spcBef>
            </a:pPr>
            <a:r>
              <a:rPr lang="en-AU" dirty="0" smtClean="0"/>
              <a:t>Mix of </a:t>
            </a:r>
            <a:r>
              <a:rPr lang="en-AU" dirty="0" smtClean="0">
                <a:solidFill>
                  <a:schemeClr val="bg1"/>
                </a:solidFill>
              </a:rPr>
              <a:t>audit specialists </a:t>
            </a:r>
            <a:r>
              <a:rPr lang="en-AU" dirty="0" smtClean="0"/>
              <a:t>and </a:t>
            </a:r>
            <a:r>
              <a:rPr lang="en-AU" dirty="0" smtClean="0">
                <a:solidFill>
                  <a:schemeClr val="bg1"/>
                </a:solidFill>
              </a:rPr>
              <a:t>NRM experts</a:t>
            </a:r>
          </a:p>
          <a:p>
            <a:pPr>
              <a:spcBef>
                <a:spcPts val="3000"/>
              </a:spcBef>
            </a:pPr>
            <a:r>
              <a:rPr lang="en-AU" dirty="0" smtClean="0"/>
              <a:t>Over </a:t>
            </a:r>
            <a:r>
              <a:rPr lang="en-AU" dirty="0" smtClean="0">
                <a:solidFill>
                  <a:schemeClr val="bg1"/>
                </a:solidFill>
              </a:rPr>
              <a:t>100 site inspections </a:t>
            </a:r>
            <a:r>
              <a:rPr lang="en-AU" dirty="0" smtClean="0"/>
              <a:t>across the state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BC60A8-7BD0-4A37-8AB9-7CD68F04E9F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Evaluating within complexity – role of evaluation in NSW NRM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NRC Powerpoint Template V1.0 FINAL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NRC Powerpoint Template V1.0 FINA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RC Powerpoint Template V1.0 FINAL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 Powerpoint Template V1.0 FINAL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 Powerpoint Template V1.0 FINAL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 Powerpoint Template V1.0 FINAL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 Powerpoint Template V1.0 FINAL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 Powerpoint Template V1.0 FINAL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 Powerpoint Template V1.0 FINAL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 Powerpoint Template V1.0 FINAL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 Powerpoint Template V1.0 FINAL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1125</TotalTime>
  <Words>422</Words>
  <Application>Microsoft Office PowerPoint</Application>
  <PresentationFormat>On-screen Show (4:3)</PresentationFormat>
  <Paragraphs>119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</vt:lpstr>
      <vt:lpstr>Visio</vt:lpstr>
      <vt:lpstr>Evaluating within complexity  Role of evaluation in NSW natural resource management   Todd Maher &amp; Ria Pryce NSW Natural Resources Commission  AES conference, Sydney 2011</vt:lpstr>
      <vt:lpstr>NRM – ‘it ain’t simple’</vt:lpstr>
      <vt:lpstr>Quick tour of NRM NSW</vt:lpstr>
      <vt:lpstr>The standard:</vt:lpstr>
      <vt:lpstr>The targets:</vt:lpstr>
      <vt:lpstr>How they fit </vt:lpstr>
      <vt:lpstr>What have we done  </vt:lpstr>
      <vt:lpstr>How we did it – generic model </vt:lpstr>
      <vt:lpstr>How we did it - audits</vt:lpstr>
      <vt:lpstr>How we did it</vt:lpstr>
      <vt:lpstr>What’s working  &amp; needs fixing</vt:lpstr>
      <vt:lpstr>What need fixing </vt:lpstr>
      <vt:lpstr>How to fix it </vt:lpstr>
      <vt:lpstr>How to fix – the bigger picture</vt:lpstr>
      <vt:lpstr>Parting thoughts</vt:lpstr>
      <vt:lpstr>PowerPoint Presentation</vt:lpstr>
    </vt:vector>
  </TitlesOfParts>
  <Company>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the dusty shelf of irrelevance   Role of evaluation in NSW natural resource management</dc:title>
  <dc:creator>tmaher</dc:creator>
  <cp:lastModifiedBy>system administrator</cp:lastModifiedBy>
  <cp:revision>98</cp:revision>
  <dcterms:created xsi:type="dcterms:W3CDTF">2011-07-25T05:48:56Z</dcterms:created>
  <dcterms:modified xsi:type="dcterms:W3CDTF">2011-09-02T01:24:35Z</dcterms:modified>
</cp:coreProperties>
</file>